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
      <p:font typeface="Helvetica Neue"/>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HelveticaNeue-regular.fntdata"/><Relationship Id="rId21" Type="http://schemas.openxmlformats.org/officeDocument/2006/relationships/font" Target="fonts/Lato-boldItalic.fntdata"/><Relationship Id="rId24" Type="http://schemas.openxmlformats.org/officeDocument/2006/relationships/font" Target="fonts/HelveticaNeue-italic.fntdata"/><Relationship Id="rId23" Type="http://schemas.openxmlformats.org/officeDocument/2006/relationships/font" Target="fonts/HelveticaNeue-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HelveticaNeue-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10.png>
</file>

<file path=ppt/media/image11.png>
</file>

<file path=ppt/media/image12.png>
</file>

<file path=ppt/media/image13.png>
</file>

<file path=ppt/media/image2.jpg>
</file>

<file path=ppt/media/image3.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7ac69c58cd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7ac69c58cd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7a1d27960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7a1d27960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7a1d27960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7a1d27960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Scheduling System</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Nasor Clough, </a:t>
            </a:r>
            <a:r>
              <a:rPr lang="en-GB"/>
              <a:t>Ashlynne Matta, Weizhen Liu, Anish Lukkireddy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Purpose</a:t>
            </a:r>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Helvetica Neue"/>
                <a:ea typeface="Helvetica Neue"/>
                <a:cs typeface="Helvetica Neue"/>
                <a:sym typeface="Helvetica Neue"/>
              </a:rPr>
              <a:t>A web based </a:t>
            </a:r>
            <a:r>
              <a:rPr lang="en-GB" sz="1200">
                <a:solidFill>
                  <a:srgbClr val="FFFFFF"/>
                </a:solidFill>
                <a:latin typeface="Helvetica Neue"/>
                <a:ea typeface="Helvetica Neue"/>
                <a:cs typeface="Helvetica Neue"/>
                <a:sym typeface="Helvetica Neue"/>
              </a:rPr>
              <a:t>application that makes scheduling a meeting more convenient and effortless by allowing the users to provide minimal but constructive input in the choice of when a meeting is. </a:t>
            </a:r>
            <a:endParaRPr sz="1200">
              <a:solidFill>
                <a:srgbClr val="FFFFFF"/>
              </a:solidFill>
              <a:latin typeface="Helvetica Neue"/>
              <a:ea typeface="Helvetica Neue"/>
              <a:cs typeface="Helvetica Neue"/>
              <a:sym typeface="Helvetica Neue"/>
            </a:endParaRPr>
          </a:p>
          <a:p>
            <a:pPr indent="0" lvl="0" marL="0" rtl="0" algn="l">
              <a:spcBef>
                <a:spcPts val="1600"/>
              </a:spcBef>
              <a:spcAft>
                <a:spcPts val="0"/>
              </a:spcAft>
              <a:buNone/>
            </a:pPr>
            <a:r>
              <a:rPr lang="en-GB" sz="1200">
                <a:solidFill>
                  <a:srgbClr val="FFFFFF"/>
                </a:solidFill>
                <a:latin typeface="Helvetica Neue"/>
                <a:ea typeface="Helvetica Neue"/>
                <a:cs typeface="Helvetica Neue"/>
                <a:sym typeface="Helvetica Neue"/>
              </a:rPr>
              <a:t>Employers and employees can update a calendar with their schedule for others to see. A user can choose to look at said calendar of desired employees and choose a couple of dates and times to put in a poll for the employees to vote on. The date and time with the most votes will be highlighted for the organizer and they can choose that as the designated meeting time and employees will get a email confirmation informing them of when said meeting is. </a:t>
            </a:r>
            <a:endParaRPr sz="1200">
              <a:solidFill>
                <a:srgbClr val="FFFFFF"/>
              </a:solidFill>
              <a:latin typeface="Helvetica Neue"/>
              <a:ea typeface="Helvetica Neue"/>
              <a:cs typeface="Helvetica Neue"/>
              <a:sym typeface="Helvetica Neue"/>
            </a:endParaRPr>
          </a:p>
          <a:p>
            <a:pPr indent="0" lvl="0" marL="0" rtl="0" algn="l">
              <a:spcBef>
                <a:spcPts val="1600"/>
              </a:spcBef>
              <a:spcAft>
                <a:spcPts val="1600"/>
              </a:spcAft>
              <a:buNone/>
            </a:pPr>
            <a:r>
              <a:rPr lang="en-GB" sz="1200">
                <a:solidFill>
                  <a:srgbClr val="FFFFFF"/>
                </a:solidFill>
                <a:latin typeface="Helvetica Neue"/>
                <a:ea typeface="Helvetica Neue"/>
                <a:cs typeface="Helvetica Neue"/>
                <a:sym typeface="Helvetica Neue"/>
              </a:rPr>
              <a:t>If there is a tie or majority of employees can’t make any of the times said in the meeting, the system will notify the organizer and they can choose to create a new poll.</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19"/>
          <p:cNvPicPr preferRelativeResize="0"/>
          <p:nvPr/>
        </p:nvPicPr>
        <p:blipFill>
          <a:blip r:embed="rId3">
            <a:alphaModFix/>
          </a:blip>
          <a:stretch>
            <a:fillRect/>
          </a:stretch>
        </p:blipFill>
        <p:spPr>
          <a:xfrm>
            <a:off x="1145275" y="1298250"/>
            <a:ext cx="926700" cy="1490851"/>
          </a:xfrm>
          <a:prstGeom prst="rect">
            <a:avLst/>
          </a:prstGeom>
          <a:noFill/>
          <a:ln>
            <a:noFill/>
          </a:ln>
        </p:spPr>
      </p:pic>
      <p:cxnSp>
        <p:nvCxnSpPr>
          <p:cNvPr id="241" name="Google Shape;241;p19"/>
          <p:cNvCxnSpPr>
            <a:endCxn id="242" idx="1"/>
          </p:cNvCxnSpPr>
          <p:nvPr/>
        </p:nvCxnSpPr>
        <p:spPr>
          <a:xfrm>
            <a:off x="2303125" y="1841750"/>
            <a:ext cx="1989600" cy="1800"/>
          </a:xfrm>
          <a:prstGeom prst="straightConnector1">
            <a:avLst/>
          </a:prstGeom>
          <a:noFill/>
          <a:ln cap="flat" cmpd="sng" w="9525">
            <a:solidFill>
              <a:schemeClr val="dk2"/>
            </a:solidFill>
            <a:prstDash val="solid"/>
            <a:round/>
            <a:headEnd len="med" w="med" type="none"/>
            <a:tailEnd len="med" w="med" type="triangle"/>
          </a:ln>
        </p:spPr>
      </p:cxnSp>
      <p:sp>
        <p:nvSpPr>
          <p:cNvPr id="243" name="Google Shape;243;p19"/>
          <p:cNvSpPr txBox="1"/>
          <p:nvPr/>
        </p:nvSpPr>
        <p:spPr>
          <a:xfrm>
            <a:off x="2414200" y="1009250"/>
            <a:ext cx="1536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Request Users and calendar of said users</a:t>
            </a:r>
            <a:endParaRPr>
              <a:solidFill>
                <a:schemeClr val="lt1"/>
              </a:solidFill>
              <a:latin typeface="Lato"/>
              <a:ea typeface="Lato"/>
              <a:cs typeface="Lato"/>
              <a:sym typeface="Lato"/>
            </a:endParaRPr>
          </a:p>
        </p:txBody>
      </p:sp>
      <p:sp>
        <p:nvSpPr>
          <p:cNvPr id="242" name="Google Shape;242;p19"/>
          <p:cNvSpPr/>
          <p:nvPr/>
        </p:nvSpPr>
        <p:spPr>
          <a:xfrm>
            <a:off x="4292725" y="1427900"/>
            <a:ext cx="1626900" cy="83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9"/>
          <p:cNvSpPr txBox="1"/>
          <p:nvPr/>
        </p:nvSpPr>
        <p:spPr>
          <a:xfrm>
            <a:off x="4423300" y="1642675"/>
            <a:ext cx="586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User database</a:t>
            </a:r>
            <a:endParaRPr>
              <a:latin typeface="Lato"/>
              <a:ea typeface="Lato"/>
              <a:cs typeface="Lato"/>
              <a:sym typeface="Lato"/>
            </a:endParaRPr>
          </a:p>
        </p:txBody>
      </p:sp>
      <p:cxnSp>
        <p:nvCxnSpPr>
          <p:cNvPr id="245" name="Google Shape;245;p19"/>
          <p:cNvCxnSpPr/>
          <p:nvPr/>
        </p:nvCxnSpPr>
        <p:spPr>
          <a:xfrm flipH="1">
            <a:off x="2303050" y="2094350"/>
            <a:ext cx="1992600" cy="3900"/>
          </a:xfrm>
          <a:prstGeom prst="straightConnector1">
            <a:avLst/>
          </a:prstGeom>
          <a:noFill/>
          <a:ln cap="flat" cmpd="sng" w="9525">
            <a:solidFill>
              <a:schemeClr val="dk2"/>
            </a:solidFill>
            <a:prstDash val="solid"/>
            <a:round/>
            <a:headEnd len="med" w="med" type="none"/>
            <a:tailEnd len="med" w="med" type="triangle"/>
          </a:ln>
        </p:spPr>
      </p:cxnSp>
      <p:cxnSp>
        <p:nvCxnSpPr>
          <p:cNvPr id="246" name="Google Shape;246;p19"/>
          <p:cNvCxnSpPr/>
          <p:nvPr/>
        </p:nvCxnSpPr>
        <p:spPr>
          <a:xfrm flipH="1">
            <a:off x="1580800" y="2961000"/>
            <a:ext cx="12600" cy="1150800"/>
          </a:xfrm>
          <a:prstGeom prst="straightConnector1">
            <a:avLst/>
          </a:prstGeom>
          <a:noFill/>
          <a:ln cap="flat" cmpd="sng" w="9525">
            <a:solidFill>
              <a:schemeClr val="dk2"/>
            </a:solidFill>
            <a:prstDash val="solid"/>
            <a:round/>
            <a:headEnd len="med" w="med" type="none"/>
            <a:tailEnd len="med" w="med" type="triangle"/>
          </a:ln>
        </p:spPr>
      </p:cxnSp>
      <p:sp>
        <p:nvSpPr>
          <p:cNvPr id="247" name="Google Shape;247;p19"/>
          <p:cNvSpPr txBox="1"/>
          <p:nvPr/>
        </p:nvSpPr>
        <p:spPr>
          <a:xfrm>
            <a:off x="1754375" y="3256700"/>
            <a:ext cx="855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Meeting info </a:t>
            </a:r>
            <a:endParaRPr>
              <a:solidFill>
                <a:schemeClr val="lt1"/>
              </a:solidFill>
              <a:latin typeface="Lato"/>
              <a:ea typeface="Lato"/>
              <a:cs typeface="Lato"/>
              <a:sym typeface="Lato"/>
            </a:endParaRPr>
          </a:p>
        </p:txBody>
      </p:sp>
      <p:sp>
        <p:nvSpPr>
          <p:cNvPr id="248" name="Google Shape;248;p19"/>
          <p:cNvSpPr/>
          <p:nvPr/>
        </p:nvSpPr>
        <p:spPr>
          <a:xfrm>
            <a:off x="1220000" y="4338825"/>
            <a:ext cx="1122300" cy="53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Poll/Form</a:t>
            </a:r>
            <a:endParaRPr/>
          </a:p>
        </p:txBody>
      </p:sp>
      <p:cxnSp>
        <p:nvCxnSpPr>
          <p:cNvPr id="249" name="Google Shape;249;p19"/>
          <p:cNvCxnSpPr/>
          <p:nvPr/>
        </p:nvCxnSpPr>
        <p:spPr>
          <a:xfrm flipH="1" rot="10800000">
            <a:off x="2414200" y="4727450"/>
            <a:ext cx="2009100" cy="600"/>
          </a:xfrm>
          <a:prstGeom prst="straightConnector1">
            <a:avLst/>
          </a:prstGeom>
          <a:noFill/>
          <a:ln cap="flat" cmpd="sng" w="9525">
            <a:solidFill>
              <a:schemeClr val="dk2"/>
            </a:solidFill>
            <a:prstDash val="solid"/>
            <a:round/>
            <a:headEnd len="med" w="med" type="none"/>
            <a:tailEnd len="med" w="med" type="triangle"/>
          </a:ln>
        </p:spPr>
      </p:cxnSp>
      <p:sp>
        <p:nvSpPr>
          <p:cNvPr id="250" name="Google Shape;250;p19"/>
          <p:cNvSpPr/>
          <p:nvPr/>
        </p:nvSpPr>
        <p:spPr>
          <a:xfrm>
            <a:off x="4653450" y="4312100"/>
            <a:ext cx="1229100" cy="831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Server</a:t>
            </a:r>
            <a:endParaRPr/>
          </a:p>
        </p:txBody>
      </p:sp>
      <p:cxnSp>
        <p:nvCxnSpPr>
          <p:cNvPr id="251" name="Google Shape;251;p19"/>
          <p:cNvCxnSpPr/>
          <p:nvPr/>
        </p:nvCxnSpPr>
        <p:spPr>
          <a:xfrm>
            <a:off x="6163100" y="4766350"/>
            <a:ext cx="1255800" cy="13500"/>
          </a:xfrm>
          <a:prstGeom prst="straightConnector1">
            <a:avLst/>
          </a:prstGeom>
          <a:noFill/>
          <a:ln cap="flat" cmpd="sng" w="9525">
            <a:solidFill>
              <a:schemeClr val="dk2"/>
            </a:solidFill>
            <a:prstDash val="solid"/>
            <a:round/>
            <a:headEnd len="med" w="med" type="none"/>
            <a:tailEnd len="med" w="med" type="triangle"/>
          </a:ln>
        </p:spPr>
      </p:cxnSp>
      <p:sp>
        <p:nvSpPr>
          <p:cNvPr id="252" name="Google Shape;252;p19"/>
          <p:cNvSpPr/>
          <p:nvPr/>
        </p:nvSpPr>
        <p:spPr>
          <a:xfrm>
            <a:off x="7779625" y="4445700"/>
            <a:ext cx="1333800" cy="69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Email system</a:t>
            </a:r>
            <a:endParaRPr/>
          </a:p>
        </p:txBody>
      </p:sp>
      <p:sp>
        <p:nvSpPr>
          <p:cNvPr id="253" name="Google Shape;253;p19"/>
          <p:cNvSpPr txBox="1"/>
          <p:nvPr/>
        </p:nvSpPr>
        <p:spPr>
          <a:xfrm>
            <a:off x="2856625" y="3872300"/>
            <a:ext cx="1282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Sends to selected users</a:t>
            </a:r>
            <a:endParaRPr>
              <a:solidFill>
                <a:schemeClr val="lt1"/>
              </a:solidFill>
              <a:latin typeface="Lato"/>
              <a:ea typeface="Lato"/>
              <a:cs typeface="Lato"/>
              <a:sym typeface="Lato"/>
            </a:endParaRPr>
          </a:p>
        </p:txBody>
      </p:sp>
      <p:sp>
        <p:nvSpPr>
          <p:cNvPr id="254" name="Google Shape;254;p19"/>
          <p:cNvSpPr txBox="1"/>
          <p:nvPr/>
        </p:nvSpPr>
        <p:spPr>
          <a:xfrm>
            <a:off x="5978111" y="3519400"/>
            <a:ext cx="2124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If there is a suitable time agreed upon then it emails a confirmation to the users</a:t>
            </a:r>
            <a:endParaRPr>
              <a:solidFill>
                <a:schemeClr val="lt1"/>
              </a:solidFill>
              <a:latin typeface="Lato"/>
              <a:ea typeface="Lato"/>
              <a:cs typeface="Lato"/>
              <a:sym typeface="Lato"/>
            </a:endParaRPr>
          </a:p>
        </p:txBody>
      </p:sp>
      <p:cxnSp>
        <p:nvCxnSpPr>
          <p:cNvPr id="255" name="Google Shape;255;p19"/>
          <p:cNvCxnSpPr/>
          <p:nvPr/>
        </p:nvCxnSpPr>
        <p:spPr>
          <a:xfrm rot="10800000">
            <a:off x="2342298" y="2780841"/>
            <a:ext cx="2290800" cy="1511100"/>
          </a:xfrm>
          <a:prstGeom prst="straightConnector1">
            <a:avLst/>
          </a:prstGeom>
          <a:noFill/>
          <a:ln cap="flat" cmpd="sng" w="9525">
            <a:solidFill>
              <a:schemeClr val="dk2"/>
            </a:solidFill>
            <a:prstDash val="solid"/>
            <a:round/>
            <a:headEnd len="med" w="med" type="none"/>
            <a:tailEnd len="med" w="med" type="triangle"/>
          </a:ln>
        </p:spPr>
      </p:cxnSp>
      <p:sp>
        <p:nvSpPr>
          <p:cNvPr id="256" name="Google Shape;256;p19"/>
          <p:cNvSpPr txBox="1"/>
          <p:nvPr/>
        </p:nvSpPr>
        <p:spPr>
          <a:xfrm>
            <a:off x="3490925" y="2589696"/>
            <a:ext cx="2124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If no suitable time is found or a error occurs, sends back form with info back to the client</a:t>
            </a:r>
            <a:endParaRPr>
              <a:solidFill>
                <a:schemeClr val="lt1"/>
              </a:solidFill>
              <a:latin typeface="Lato"/>
              <a:ea typeface="Lato"/>
              <a:cs typeface="Lato"/>
              <a:sym typeface="Lato"/>
            </a:endParaRPr>
          </a:p>
        </p:txBody>
      </p:sp>
      <p:sp>
        <p:nvSpPr>
          <p:cNvPr id="257" name="Google Shape;257;p19"/>
          <p:cNvSpPr txBox="1"/>
          <p:nvPr/>
        </p:nvSpPr>
        <p:spPr>
          <a:xfrm>
            <a:off x="1145275" y="309400"/>
            <a:ext cx="3638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400">
                <a:solidFill>
                  <a:schemeClr val="lt1"/>
                </a:solidFill>
                <a:latin typeface="Montserrat"/>
                <a:ea typeface="Montserrat"/>
                <a:cs typeface="Montserrat"/>
                <a:sym typeface="Montserrat"/>
              </a:rPr>
              <a:t>Interaction process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Technical</a:t>
            </a:r>
            <a:r>
              <a:rPr lang="en-GB"/>
              <a:t> Platform</a:t>
            </a:r>
            <a:endParaRPr/>
          </a:p>
        </p:txBody>
      </p:sp>
      <p:pic>
        <p:nvPicPr>
          <p:cNvPr id="263" name="Google Shape;263;p20"/>
          <p:cNvPicPr preferRelativeResize="0"/>
          <p:nvPr/>
        </p:nvPicPr>
        <p:blipFill>
          <a:blip r:embed="rId3">
            <a:alphaModFix/>
          </a:blip>
          <a:stretch>
            <a:fillRect/>
          </a:stretch>
        </p:blipFill>
        <p:spPr>
          <a:xfrm>
            <a:off x="6039138" y="34124"/>
            <a:ext cx="3046775" cy="1458300"/>
          </a:xfrm>
          <a:prstGeom prst="rect">
            <a:avLst/>
          </a:prstGeom>
          <a:noFill/>
          <a:ln>
            <a:noFill/>
          </a:ln>
        </p:spPr>
      </p:pic>
      <p:sp>
        <p:nvSpPr>
          <p:cNvPr id="264" name="Google Shape;264;p20"/>
          <p:cNvSpPr txBox="1"/>
          <p:nvPr/>
        </p:nvSpPr>
        <p:spPr>
          <a:xfrm>
            <a:off x="2158875" y="1185750"/>
            <a:ext cx="3000000" cy="27720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i="1" lang="en-GB" sz="1800">
                <a:solidFill>
                  <a:schemeClr val="lt1"/>
                </a:solidFill>
              </a:rPr>
              <a:t>What’s Spring Boot?</a:t>
            </a:r>
            <a:endParaRPr i="1" sz="1800">
              <a:solidFill>
                <a:schemeClr val="lt1"/>
              </a:solidFill>
            </a:endParaRPr>
          </a:p>
          <a:p>
            <a:pPr indent="0" lvl="0" marL="457200" rtl="0" algn="l">
              <a:lnSpc>
                <a:spcPct val="115000"/>
              </a:lnSpc>
              <a:spcBef>
                <a:spcPts val="0"/>
              </a:spcBef>
              <a:spcAft>
                <a:spcPts val="0"/>
              </a:spcAft>
              <a:buNone/>
            </a:pPr>
            <a:r>
              <a:t/>
            </a:r>
            <a:endParaRPr i="1" sz="1800">
              <a:solidFill>
                <a:schemeClr val="lt1"/>
              </a:solidFill>
            </a:endParaRPr>
          </a:p>
          <a:p>
            <a:pPr indent="-317500" lvl="0" marL="457200" rtl="0" algn="l">
              <a:lnSpc>
                <a:spcPct val="115000"/>
              </a:lnSpc>
              <a:spcBef>
                <a:spcPts val="0"/>
              </a:spcBef>
              <a:spcAft>
                <a:spcPts val="0"/>
              </a:spcAft>
              <a:buClr>
                <a:schemeClr val="lt1"/>
              </a:buClr>
              <a:buSzPts val="1400"/>
              <a:buChar char="●"/>
            </a:pPr>
            <a:r>
              <a:rPr lang="en-GB">
                <a:solidFill>
                  <a:schemeClr val="lt1"/>
                </a:solidFill>
              </a:rPr>
              <a:t>It is an open source Java-based framework used to create a micro-service.</a:t>
            </a:r>
            <a:endParaRPr>
              <a:solidFill>
                <a:schemeClr val="lt1"/>
              </a:solidFill>
            </a:endParaRPr>
          </a:p>
          <a:p>
            <a:pPr indent="0" lvl="0" marL="914400" rtl="0" algn="l">
              <a:lnSpc>
                <a:spcPct val="115000"/>
              </a:lnSpc>
              <a:spcBef>
                <a:spcPts val="0"/>
              </a:spcBef>
              <a:spcAft>
                <a:spcPts val="0"/>
              </a:spcAft>
              <a:buNone/>
            </a:pPr>
            <a:r>
              <a:t/>
            </a:r>
            <a:endParaRPr>
              <a:solidFill>
                <a:schemeClr val="lt1"/>
              </a:solidFill>
            </a:endParaRPr>
          </a:p>
          <a:p>
            <a:pPr indent="-317500" lvl="0" marL="457200" rtl="0" algn="l">
              <a:lnSpc>
                <a:spcPct val="115000"/>
              </a:lnSpc>
              <a:spcBef>
                <a:spcPts val="0"/>
              </a:spcBef>
              <a:spcAft>
                <a:spcPts val="0"/>
              </a:spcAft>
              <a:buClr>
                <a:schemeClr val="lt1"/>
              </a:buClr>
              <a:buSzPts val="1400"/>
              <a:buChar char="●"/>
            </a:pPr>
            <a:r>
              <a:rPr lang="en-GB">
                <a:solidFill>
                  <a:schemeClr val="lt1"/>
                </a:solidFill>
              </a:rPr>
              <a:t>It is used to build stand-alone and production ready spring applications.</a:t>
            </a:r>
            <a:endParaRPr sz="1000">
              <a:solidFill>
                <a:schemeClr val="lt1"/>
              </a:solidFill>
              <a:latin typeface="Lato"/>
              <a:ea typeface="Lato"/>
              <a:cs typeface="Lato"/>
              <a:sym typeface="Lato"/>
            </a:endParaRPr>
          </a:p>
          <a:p>
            <a:pPr indent="0" lvl="0" marL="0" rtl="0" algn="l">
              <a:lnSpc>
                <a:spcPct val="115000"/>
              </a:lnSpc>
              <a:spcBef>
                <a:spcPts val="0"/>
              </a:spcBef>
              <a:spcAft>
                <a:spcPts val="1600"/>
              </a:spcAft>
              <a:buNone/>
            </a:pPr>
            <a:r>
              <a:t/>
            </a:r>
            <a:endParaRPr/>
          </a:p>
        </p:txBody>
      </p:sp>
      <p:sp>
        <p:nvSpPr>
          <p:cNvPr id="265" name="Google Shape;265;p20"/>
          <p:cNvSpPr txBox="1"/>
          <p:nvPr/>
        </p:nvSpPr>
        <p:spPr>
          <a:xfrm>
            <a:off x="5857400" y="2200900"/>
            <a:ext cx="3000000" cy="27936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i="1" lang="en-GB" sz="1800">
                <a:solidFill>
                  <a:schemeClr val="lt1"/>
                </a:solidFill>
              </a:rPr>
              <a:t>Why</a:t>
            </a:r>
            <a:r>
              <a:rPr i="1" lang="en-GB" sz="1800">
                <a:solidFill>
                  <a:schemeClr val="lt1"/>
                </a:solidFill>
              </a:rPr>
              <a:t> Spring Boot?</a:t>
            </a:r>
            <a:endParaRPr i="1" sz="1800">
              <a:solidFill>
                <a:schemeClr val="lt1"/>
              </a:solidFill>
            </a:endParaRPr>
          </a:p>
          <a:p>
            <a:pPr indent="0" lvl="0" marL="457200" rtl="0" algn="l">
              <a:lnSpc>
                <a:spcPct val="115000"/>
              </a:lnSpc>
              <a:spcBef>
                <a:spcPts val="0"/>
              </a:spcBef>
              <a:spcAft>
                <a:spcPts val="0"/>
              </a:spcAft>
              <a:buNone/>
            </a:pPr>
            <a:r>
              <a:t/>
            </a:r>
            <a:endParaRPr i="1" sz="1800">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It allows to avoid heavy configuration of XML which is present in spring</a:t>
            </a:r>
            <a:endParaRPr>
              <a:solidFill>
                <a:schemeClr val="lt1"/>
              </a:solidFill>
            </a:endParaRPr>
          </a:p>
          <a:p>
            <a:pPr indent="0" lvl="0" marL="914400" rtl="0" algn="l">
              <a:lnSpc>
                <a:spcPct val="115000"/>
              </a:lnSpc>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Deployment is very easy.</a:t>
            </a:r>
            <a:endParaRPr>
              <a:solidFill>
                <a:schemeClr val="lt1"/>
              </a:solidFill>
            </a:endParaRPr>
          </a:p>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Easy maintenance and creation of REST end points</a:t>
            </a:r>
            <a:endParaRPr>
              <a:solidFill>
                <a:schemeClr val="lt1"/>
              </a:solidFill>
            </a:endParaRPr>
          </a:p>
          <a:p>
            <a:pPr indent="0" lvl="0" marL="0" rtl="0" algn="l">
              <a:lnSpc>
                <a:spcPct val="115000"/>
              </a:lnSpc>
              <a:spcBef>
                <a:spcPts val="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Technical Platform</a:t>
            </a:r>
            <a:endParaRPr/>
          </a:p>
        </p:txBody>
      </p:sp>
      <p:sp>
        <p:nvSpPr>
          <p:cNvPr id="271" name="Google Shape;271;p21"/>
          <p:cNvSpPr txBox="1"/>
          <p:nvPr/>
        </p:nvSpPr>
        <p:spPr>
          <a:xfrm>
            <a:off x="1485475" y="1269800"/>
            <a:ext cx="4235100" cy="1787100"/>
          </a:xfrm>
          <a:prstGeom prst="rect">
            <a:avLst/>
          </a:prstGeom>
          <a:noFill/>
          <a:ln>
            <a:noFill/>
          </a:ln>
        </p:spPr>
        <p:txBody>
          <a:bodyPr anchorCtr="0" anchor="t" bIns="91425" lIns="91425" spcFirstLastPara="1" rIns="91425" wrap="square" tIns="91425">
            <a:spAutoFit/>
          </a:bodyPr>
          <a:lstStyle/>
          <a:p>
            <a:pPr indent="457200" lvl="0" marL="914400" rtl="0" algn="l">
              <a:lnSpc>
                <a:spcPct val="115000"/>
              </a:lnSpc>
              <a:spcBef>
                <a:spcPts val="0"/>
              </a:spcBef>
              <a:spcAft>
                <a:spcPts val="0"/>
              </a:spcAft>
              <a:buNone/>
            </a:pPr>
            <a:r>
              <a:rPr i="1" lang="en-GB" sz="1800">
                <a:solidFill>
                  <a:schemeClr val="lt1"/>
                </a:solidFill>
              </a:rPr>
              <a:t>What’s Quartz?</a:t>
            </a:r>
            <a:endParaRPr i="1" sz="1800">
              <a:solidFill>
                <a:schemeClr val="lt1"/>
              </a:solidFill>
            </a:endParaRPr>
          </a:p>
          <a:p>
            <a:pPr indent="457200" lvl="0" marL="914400" rtl="0" algn="l">
              <a:lnSpc>
                <a:spcPct val="115000"/>
              </a:lnSpc>
              <a:spcBef>
                <a:spcPts val="0"/>
              </a:spcBef>
              <a:spcAft>
                <a:spcPts val="0"/>
              </a:spcAft>
              <a:buNone/>
            </a:pPr>
            <a:r>
              <a:t/>
            </a:r>
            <a:endParaRPr i="1" sz="1800">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Quartz is an open-source, heavily featured job-scheduling framework written in Java</a:t>
            </a:r>
            <a:endParaRPr>
              <a:solidFill>
                <a:schemeClr val="lt1"/>
              </a:solidFill>
            </a:endParaRPr>
          </a:p>
          <a:p>
            <a:pPr indent="0" lvl="0" marL="457200" rtl="0" algn="l">
              <a:lnSpc>
                <a:spcPct val="115000"/>
              </a:lnSpc>
              <a:spcBef>
                <a:spcPts val="0"/>
              </a:spcBef>
              <a:spcAft>
                <a:spcPts val="0"/>
              </a:spcAft>
              <a:buNone/>
            </a:pPr>
            <a:r>
              <a:t/>
            </a:r>
            <a:endParaRPr i="1" sz="1800">
              <a:solidFill>
                <a:schemeClr val="lt1"/>
              </a:solidFill>
            </a:endParaRPr>
          </a:p>
          <a:p>
            <a:pPr indent="0" lvl="0" marL="0" rtl="0" algn="l">
              <a:lnSpc>
                <a:spcPct val="115000"/>
              </a:lnSpc>
              <a:spcBef>
                <a:spcPts val="0"/>
              </a:spcBef>
              <a:spcAft>
                <a:spcPts val="1600"/>
              </a:spcAft>
              <a:buNone/>
            </a:pPr>
            <a:r>
              <a:t/>
            </a:r>
            <a:endParaRPr>
              <a:solidFill>
                <a:schemeClr val="lt1"/>
              </a:solidFill>
            </a:endParaRPr>
          </a:p>
        </p:txBody>
      </p:sp>
      <p:pic>
        <p:nvPicPr>
          <p:cNvPr id="272" name="Google Shape;272;p21"/>
          <p:cNvPicPr preferRelativeResize="0"/>
          <p:nvPr/>
        </p:nvPicPr>
        <p:blipFill>
          <a:blip r:embed="rId3">
            <a:alphaModFix/>
          </a:blip>
          <a:stretch>
            <a:fillRect/>
          </a:stretch>
        </p:blipFill>
        <p:spPr>
          <a:xfrm>
            <a:off x="5111075" y="0"/>
            <a:ext cx="4032924" cy="979425"/>
          </a:xfrm>
          <a:prstGeom prst="rect">
            <a:avLst/>
          </a:prstGeom>
          <a:noFill/>
          <a:ln>
            <a:noFill/>
          </a:ln>
        </p:spPr>
      </p:pic>
      <p:sp>
        <p:nvSpPr>
          <p:cNvPr id="273" name="Google Shape;273;p21"/>
          <p:cNvSpPr txBox="1"/>
          <p:nvPr/>
        </p:nvSpPr>
        <p:spPr>
          <a:xfrm>
            <a:off x="5857400" y="1874950"/>
            <a:ext cx="3000000" cy="25782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i="1" lang="en-GB" sz="1800">
                <a:solidFill>
                  <a:schemeClr val="lt1"/>
                </a:solidFill>
              </a:rPr>
              <a:t>Why </a:t>
            </a:r>
            <a:r>
              <a:rPr i="1" lang="en-GB" sz="1800">
                <a:solidFill>
                  <a:schemeClr val="lt1"/>
                </a:solidFill>
              </a:rPr>
              <a:t>Quartz</a:t>
            </a:r>
            <a:r>
              <a:rPr i="1" lang="en-GB" sz="1800">
                <a:solidFill>
                  <a:schemeClr val="lt1"/>
                </a:solidFill>
              </a:rPr>
              <a:t>?</a:t>
            </a:r>
            <a:endParaRPr i="1" sz="1800">
              <a:solidFill>
                <a:schemeClr val="lt1"/>
              </a:solidFill>
            </a:endParaRPr>
          </a:p>
          <a:p>
            <a:pPr indent="0" lvl="0" marL="457200" rtl="0" algn="l">
              <a:lnSpc>
                <a:spcPct val="115000"/>
              </a:lnSpc>
              <a:spcBef>
                <a:spcPts val="0"/>
              </a:spcBef>
              <a:spcAft>
                <a:spcPts val="0"/>
              </a:spcAft>
              <a:buNone/>
            </a:pPr>
            <a:r>
              <a:t/>
            </a:r>
            <a:endParaRPr i="1" sz="1800">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Trigger Email reminders or alerts</a:t>
            </a:r>
            <a:endParaRPr>
              <a:solidFill>
                <a:schemeClr val="lt1"/>
              </a:solidFill>
            </a:endParaRPr>
          </a:p>
          <a:p>
            <a:pPr indent="0" lvl="0" marL="914400" rtl="0" algn="l">
              <a:lnSpc>
                <a:spcPct val="115000"/>
              </a:lnSpc>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Perform File-transfer or Messaging operations</a:t>
            </a:r>
            <a:endParaRPr>
              <a:solidFill>
                <a:schemeClr val="lt1"/>
              </a:solidFill>
            </a:endParaRPr>
          </a:p>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Auto-generate reports</a:t>
            </a:r>
            <a:endParaRPr>
              <a:solidFill>
                <a:schemeClr val="lt1"/>
              </a:solidFill>
            </a:endParaRPr>
          </a:p>
          <a:p>
            <a:pPr indent="0" lvl="0" marL="0" rtl="0" algn="l">
              <a:lnSpc>
                <a:spcPct val="115000"/>
              </a:lnSpc>
              <a:spcBef>
                <a:spcPts val="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2"/>
          <p:cNvSpPr txBox="1"/>
          <p:nvPr>
            <p:ph type="title"/>
          </p:nvPr>
        </p:nvSpPr>
        <p:spPr>
          <a:xfrm>
            <a:off x="1276076" y="1382725"/>
            <a:ext cx="3205200" cy="355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300"/>
              <a:buFont typeface="Arial"/>
              <a:buNone/>
            </a:pPr>
            <a:r>
              <a:rPr lang="en-GB" sz="1300">
                <a:latin typeface="Lato"/>
                <a:ea typeface="Lato"/>
                <a:cs typeface="Lato"/>
                <a:sym typeface="Lato"/>
              </a:rPr>
              <a:t>Ashlynne, A GSU senior, wants to schedule a meeting for a group project</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-log in</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-see list</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-select other students</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-select options and send</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-receive reply</a:t>
            </a:r>
            <a:endParaRPr sz="1300">
              <a:latin typeface="Lato"/>
              <a:ea typeface="Lato"/>
              <a:cs typeface="Lato"/>
              <a:sym typeface="Lato"/>
            </a:endParaRPr>
          </a:p>
          <a:p>
            <a:pPr indent="0" lvl="0" marL="0" rtl="0" algn="l">
              <a:lnSpc>
                <a:spcPct val="115000"/>
              </a:lnSpc>
              <a:spcBef>
                <a:spcPts val="1600"/>
              </a:spcBef>
              <a:spcAft>
                <a:spcPts val="0"/>
              </a:spcAft>
              <a:buNone/>
            </a:pPr>
            <a:r>
              <a:rPr lang="en-GB" sz="1300">
                <a:latin typeface="Lato"/>
                <a:ea typeface="Lato"/>
                <a:cs typeface="Lato"/>
                <a:sym typeface="Lato"/>
              </a:rPr>
              <a:t>-add to calendar</a:t>
            </a:r>
            <a:endParaRPr sz="1300">
              <a:latin typeface="Lato"/>
              <a:ea typeface="Lato"/>
              <a:cs typeface="Lato"/>
              <a:sym typeface="Lato"/>
            </a:endParaRPr>
          </a:p>
          <a:p>
            <a:pPr indent="0" lvl="0" marL="0" rtl="0" algn="l">
              <a:lnSpc>
                <a:spcPct val="115000"/>
              </a:lnSpc>
              <a:spcBef>
                <a:spcPts val="1600"/>
              </a:spcBef>
              <a:spcAft>
                <a:spcPts val="1600"/>
              </a:spcAft>
              <a:buClr>
                <a:srgbClr val="000000"/>
              </a:buClr>
              <a:buSzPts val="1300"/>
              <a:buFont typeface="Arial"/>
              <a:buNone/>
            </a:pPr>
            <a:r>
              <a:t/>
            </a:r>
            <a:endParaRPr sz="1300">
              <a:latin typeface="Lato"/>
              <a:ea typeface="Lato"/>
              <a:cs typeface="Lato"/>
              <a:sym typeface="Lato"/>
            </a:endParaRPr>
          </a:p>
        </p:txBody>
      </p:sp>
      <p:sp>
        <p:nvSpPr>
          <p:cNvPr id="279" name="Google Shape;279;p22"/>
          <p:cNvSpPr txBox="1"/>
          <p:nvPr>
            <p:ph idx="2" type="title"/>
          </p:nvPr>
        </p:nvSpPr>
        <p:spPr>
          <a:xfrm>
            <a:off x="1475575" y="788165"/>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t>Storyboard #1</a:t>
            </a:r>
            <a:endParaRPr sz="1700"/>
          </a:p>
        </p:txBody>
      </p:sp>
      <p:pic>
        <p:nvPicPr>
          <p:cNvPr id="280" name="Google Shape;280;p22"/>
          <p:cNvPicPr preferRelativeResize="0"/>
          <p:nvPr/>
        </p:nvPicPr>
        <p:blipFill>
          <a:blip r:embed="rId3">
            <a:alphaModFix/>
          </a:blip>
          <a:stretch>
            <a:fillRect/>
          </a:stretch>
        </p:blipFill>
        <p:spPr>
          <a:xfrm>
            <a:off x="4572000" y="0"/>
            <a:ext cx="4571999"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3"/>
          <p:cNvSpPr txBox="1"/>
          <p:nvPr>
            <p:ph type="title"/>
          </p:nvPr>
        </p:nvSpPr>
        <p:spPr>
          <a:xfrm>
            <a:off x="1057050" y="1613200"/>
            <a:ext cx="3486600" cy="3297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300"/>
              <a:buFont typeface="Arial"/>
              <a:buNone/>
            </a:pPr>
            <a:r>
              <a:rPr lang="en-GB" sz="1300">
                <a:latin typeface="Lato"/>
                <a:ea typeface="Lato"/>
                <a:cs typeface="Lato"/>
                <a:sym typeface="Lato"/>
              </a:rPr>
              <a:t>Group member perspective:</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-received email with poll </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-poll includes times</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-cannot see other students poll answers</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-select choice</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-adds to calendar</a:t>
            </a:r>
            <a:endParaRPr sz="1300">
              <a:latin typeface="Lato"/>
              <a:ea typeface="Lato"/>
              <a:cs typeface="Lato"/>
              <a:sym typeface="Lato"/>
            </a:endParaRPr>
          </a:p>
          <a:p>
            <a:pPr indent="0" lvl="0" marL="0" rtl="0" algn="l">
              <a:lnSpc>
                <a:spcPct val="115000"/>
              </a:lnSpc>
              <a:spcBef>
                <a:spcPts val="1600"/>
              </a:spcBef>
              <a:spcAft>
                <a:spcPts val="1600"/>
              </a:spcAft>
              <a:buClr>
                <a:srgbClr val="000000"/>
              </a:buClr>
              <a:buSzPts val="1300"/>
              <a:buFont typeface="Arial"/>
              <a:buNone/>
            </a:pPr>
            <a:r>
              <a:rPr lang="en-GB" sz="1300">
                <a:latin typeface="Lato"/>
                <a:ea typeface="Lato"/>
                <a:cs typeface="Lato"/>
                <a:sym typeface="Lato"/>
              </a:rPr>
              <a:t>-confirmation email </a:t>
            </a:r>
            <a:endParaRPr sz="1300">
              <a:latin typeface="Lato"/>
              <a:ea typeface="Lato"/>
              <a:cs typeface="Lato"/>
              <a:sym typeface="Lato"/>
            </a:endParaRPr>
          </a:p>
        </p:txBody>
      </p:sp>
      <p:sp>
        <p:nvSpPr>
          <p:cNvPr id="286" name="Google Shape;286;p23"/>
          <p:cNvSpPr txBox="1"/>
          <p:nvPr>
            <p:ph idx="2" type="title"/>
          </p:nvPr>
        </p:nvSpPr>
        <p:spPr>
          <a:xfrm>
            <a:off x="1433975" y="9780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t>Storyboard #2</a:t>
            </a:r>
            <a:endParaRPr sz="1700"/>
          </a:p>
        </p:txBody>
      </p:sp>
      <p:pic>
        <p:nvPicPr>
          <p:cNvPr id="287" name="Google Shape;287;p23"/>
          <p:cNvPicPr preferRelativeResize="0"/>
          <p:nvPr/>
        </p:nvPicPr>
        <p:blipFill>
          <a:blip r:embed="rId3">
            <a:alphaModFix/>
          </a:blip>
          <a:stretch>
            <a:fillRect/>
          </a:stretch>
        </p:blipFill>
        <p:spPr>
          <a:xfrm>
            <a:off x="4572000" y="13813"/>
            <a:ext cx="4533424" cy="5115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4"/>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293" name="Google Shape;293;p24"/>
          <p:cNvGrpSpPr/>
          <p:nvPr/>
        </p:nvGrpSpPr>
        <p:grpSpPr>
          <a:xfrm>
            <a:off x="4066820" y="1553491"/>
            <a:ext cx="3159984" cy="2439109"/>
            <a:chOff x="3553042" y="1657806"/>
            <a:chExt cx="3461100" cy="2671532"/>
          </a:xfrm>
        </p:grpSpPr>
        <p:sp>
          <p:nvSpPr>
            <p:cNvPr id="294" name="Google Shape;294;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2" name="Google Shape;302;p24"/>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03" name="Google Shape;303;p24"/>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 name="Google Shape;304;p24"/>
          <p:cNvGrpSpPr/>
          <p:nvPr/>
        </p:nvGrpSpPr>
        <p:grpSpPr>
          <a:xfrm>
            <a:off x="6762480" y="2546254"/>
            <a:ext cx="1024386" cy="1522884"/>
            <a:chOff x="6505573" y="2745170"/>
            <a:chExt cx="1122000" cy="1668000"/>
          </a:xfrm>
        </p:grpSpPr>
        <p:sp>
          <p:nvSpPr>
            <p:cNvPr id="305" name="Google Shape;305;p2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9" name="Google Shape;309;p24"/>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10" name="Google Shape;310;p24"/>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 name="Google Shape;311;p24"/>
          <p:cNvGrpSpPr/>
          <p:nvPr/>
        </p:nvGrpSpPr>
        <p:grpSpPr>
          <a:xfrm>
            <a:off x="6405845" y="3121897"/>
            <a:ext cx="520684" cy="1036470"/>
            <a:chOff x="9543736" y="4486132"/>
            <a:chExt cx="570300" cy="1135235"/>
          </a:xfrm>
        </p:grpSpPr>
        <p:sp>
          <p:nvSpPr>
            <p:cNvPr id="312" name="Google Shape;312;p2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6" name="Google Shape;316;p24"/>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17" name="Google Shape;317;p24"/>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 name="Google Shape;318;p24"/>
          <p:cNvGrpSpPr/>
          <p:nvPr/>
        </p:nvGrpSpPr>
        <p:grpSpPr>
          <a:xfrm>
            <a:off x="7564804" y="3443361"/>
            <a:ext cx="455496" cy="692277"/>
            <a:chOff x="7384375" y="3728000"/>
            <a:chExt cx="498900" cy="758244"/>
          </a:xfrm>
        </p:grpSpPr>
        <p:sp>
          <p:nvSpPr>
            <p:cNvPr id="319" name="Google Shape;319;p2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24"/>
          <p:cNvGrpSpPr/>
          <p:nvPr/>
        </p:nvGrpSpPr>
        <p:grpSpPr>
          <a:xfrm>
            <a:off x="7564836" y="3561758"/>
            <a:ext cx="478081" cy="462776"/>
            <a:chOff x="7384385" y="3857442"/>
            <a:chExt cx="523637" cy="506874"/>
          </a:xfrm>
        </p:grpSpPr>
        <p:sp>
          <p:nvSpPr>
            <p:cNvPr id="324" name="Google Shape;324;p2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 name="Google Shape;325;p24"/>
            <p:cNvGrpSpPr/>
            <p:nvPr/>
          </p:nvGrpSpPr>
          <p:grpSpPr>
            <a:xfrm>
              <a:off x="7384385" y="3857442"/>
              <a:ext cx="523637" cy="498900"/>
              <a:chOff x="7384385" y="3857442"/>
              <a:chExt cx="523637" cy="498900"/>
            </a:xfrm>
          </p:grpSpPr>
          <p:sp>
            <p:nvSpPr>
              <p:cNvPr id="326" name="Google Shape;326;p2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28" name="Google Shape;328;p24"/>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29" name="Google Shape;329;p24"/>
          <p:cNvGrpSpPr/>
          <p:nvPr/>
        </p:nvGrpSpPr>
        <p:grpSpPr>
          <a:xfrm>
            <a:off x="8110843" y="3443361"/>
            <a:ext cx="435785" cy="692277"/>
            <a:chOff x="7982421" y="3727763"/>
            <a:chExt cx="477311" cy="758244"/>
          </a:xfrm>
        </p:grpSpPr>
        <p:sp>
          <p:nvSpPr>
            <p:cNvPr id="330" name="Google Shape;330;p2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8" name="Google Shape;338;p24"/>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